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6" r:id="rId10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65" autoAdjust="0"/>
    <p:restoredTop sz="94660"/>
  </p:normalViewPr>
  <p:slideViewPr>
    <p:cSldViewPr>
      <p:cViewPr>
        <p:scale>
          <a:sx n="66" d="100"/>
          <a:sy n="66" d="100"/>
        </p:scale>
        <p:origin x="-1188" y="47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327F-527A-4DB4-9479-5A986E874C8F}" type="datetimeFigureOut">
              <a:rPr lang="en-ZW" smtClean="0"/>
              <a:t>2/2/2012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5429-74B5-48B7-824B-2CF79B6DF18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630158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327F-527A-4DB4-9479-5A986E874C8F}" type="datetimeFigureOut">
              <a:rPr lang="en-ZW" smtClean="0"/>
              <a:t>2/2/2012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5429-74B5-48B7-824B-2CF79B6DF18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493833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327F-527A-4DB4-9479-5A986E874C8F}" type="datetimeFigureOut">
              <a:rPr lang="en-ZW" smtClean="0"/>
              <a:t>2/2/2012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5429-74B5-48B7-824B-2CF79B6DF18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802132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D14C-063A-4883-9977-D8134EF4C3D3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15EE5-F2F9-458F-901E-195A45A71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235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327F-527A-4DB4-9479-5A986E874C8F}" type="datetimeFigureOut">
              <a:rPr lang="en-ZW" smtClean="0"/>
              <a:t>2/2/2012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5429-74B5-48B7-824B-2CF79B6DF18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779026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327F-527A-4DB4-9479-5A986E874C8F}" type="datetimeFigureOut">
              <a:rPr lang="en-ZW" smtClean="0"/>
              <a:t>2/2/2012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5429-74B5-48B7-824B-2CF79B6DF18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923254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327F-527A-4DB4-9479-5A986E874C8F}" type="datetimeFigureOut">
              <a:rPr lang="en-ZW" smtClean="0"/>
              <a:t>2/2/2012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5429-74B5-48B7-824B-2CF79B6DF18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133820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327F-527A-4DB4-9479-5A986E874C8F}" type="datetimeFigureOut">
              <a:rPr lang="en-ZW" smtClean="0"/>
              <a:t>2/2/2012</a:t>
            </a:fld>
            <a:endParaRPr lang="en-Z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5429-74B5-48B7-824B-2CF79B6DF18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674303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327F-527A-4DB4-9479-5A986E874C8F}" type="datetimeFigureOut">
              <a:rPr lang="en-ZW" smtClean="0"/>
              <a:t>2/2/2012</a:t>
            </a:fld>
            <a:endParaRPr lang="en-Z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5429-74B5-48B7-824B-2CF79B6DF18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909041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327F-527A-4DB4-9479-5A986E874C8F}" type="datetimeFigureOut">
              <a:rPr lang="en-ZW" smtClean="0"/>
              <a:t>2/2/2012</a:t>
            </a:fld>
            <a:endParaRPr lang="en-Z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5429-74B5-48B7-824B-2CF79B6DF18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516830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327F-527A-4DB4-9479-5A986E874C8F}" type="datetimeFigureOut">
              <a:rPr lang="en-ZW" smtClean="0"/>
              <a:t>2/2/2012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5429-74B5-48B7-824B-2CF79B6DF18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94337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327F-527A-4DB4-9479-5A986E874C8F}" type="datetimeFigureOut">
              <a:rPr lang="en-ZW" smtClean="0"/>
              <a:t>2/2/2012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5429-74B5-48B7-824B-2CF79B6DF18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753909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3327F-527A-4DB4-9479-5A986E874C8F}" type="datetimeFigureOut">
              <a:rPr lang="en-ZW" smtClean="0"/>
              <a:t>2/2/2012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C5429-74B5-48B7-824B-2CF79B6DF18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55798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7.wmf"/><Relationship Id="rId3" Type="http://schemas.openxmlformats.org/officeDocument/2006/relationships/oleObject" Target="../embeddings/oleObject3.bin"/><Relationship Id="rId7" Type="http://schemas.openxmlformats.org/officeDocument/2006/relationships/image" Target="../media/image8.png"/><Relationship Id="rId12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11" Type="http://schemas.openxmlformats.org/officeDocument/2006/relationships/image" Target="../media/image6.wmf"/><Relationship Id="rId5" Type="http://schemas.openxmlformats.org/officeDocument/2006/relationships/oleObject" Target="../embeddings/oleObject4.bin"/><Relationship Id="rId10" Type="http://schemas.openxmlformats.org/officeDocument/2006/relationships/oleObject" Target="../embeddings/oleObject6.bin"/><Relationship Id="rId4" Type="http://schemas.openxmlformats.org/officeDocument/2006/relationships/image" Target="../media/image3.wmf"/><Relationship Id="rId9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image" Target="../media/image12.wmf"/><Relationship Id="rId3" Type="http://schemas.openxmlformats.org/officeDocument/2006/relationships/oleObject" Target="../embeddings/oleObject8.bin"/><Relationship Id="rId7" Type="http://schemas.openxmlformats.org/officeDocument/2006/relationships/image" Target="../media/image13.png"/><Relationship Id="rId12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11" Type="http://schemas.openxmlformats.org/officeDocument/2006/relationships/image" Target="../media/image11.wmf"/><Relationship Id="rId5" Type="http://schemas.openxmlformats.org/officeDocument/2006/relationships/oleObject" Target="../embeddings/oleObject9.bin"/><Relationship Id="rId10" Type="http://schemas.openxmlformats.org/officeDocument/2006/relationships/oleObject" Target="../embeddings/oleObject11.bin"/><Relationship Id="rId4" Type="http://schemas.openxmlformats.org/officeDocument/2006/relationships/image" Target="../media/image8.wmf"/><Relationship Id="rId9" Type="http://schemas.openxmlformats.org/officeDocument/2006/relationships/image" Target="../media/image10.wmf"/><Relationship Id="rId1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13" Type="http://schemas.openxmlformats.org/officeDocument/2006/relationships/image" Target="../media/image19.wmf"/><Relationship Id="rId18" Type="http://schemas.openxmlformats.org/officeDocument/2006/relationships/oleObject" Target="../embeddings/oleObject21.bin"/><Relationship Id="rId3" Type="http://schemas.openxmlformats.org/officeDocument/2006/relationships/oleObject" Target="../embeddings/oleObject15.bin"/><Relationship Id="rId7" Type="http://schemas.openxmlformats.org/officeDocument/2006/relationships/image" Target="../media/image25.png"/><Relationship Id="rId12" Type="http://schemas.openxmlformats.org/officeDocument/2006/relationships/oleObject" Target="../embeddings/oleObject19.bin"/><Relationship Id="rId17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0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wmf"/><Relationship Id="rId11" Type="http://schemas.openxmlformats.org/officeDocument/2006/relationships/image" Target="../media/image18.wmf"/><Relationship Id="rId5" Type="http://schemas.openxmlformats.org/officeDocument/2006/relationships/oleObject" Target="../embeddings/oleObject16.bin"/><Relationship Id="rId15" Type="http://schemas.openxmlformats.org/officeDocument/2006/relationships/oleObject" Target="../embeddings/oleObject20.bin"/><Relationship Id="rId10" Type="http://schemas.openxmlformats.org/officeDocument/2006/relationships/oleObject" Target="../embeddings/oleObject18.bin"/><Relationship Id="rId19" Type="http://schemas.openxmlformats.org/officeDocument/2006/relationships/image" Target="../media/image21.wmf"/><Relationship Id="rId4" Type="http://schemas.openxmlformats.org/officeDocument/2006/relationships/image" Target="../media/image15.wmf"/><Relationship Id="rId9" Type="http://schemas.openxmlformats.org/officeDocument/2006/relationships/image" Target="../media/image17.wmf"/><Relationship Id="rId1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840568"/>
            <a:ext cx="6629400" cy="2569632"/>
          </a:xfrm>
        </p:spPr>
        <p:txBody>
          <a:bodyPr>
            <a:normAutofit/>
          </a:bodyPr>
          <a:lstStyle/>
          <a:p>
            <a:r>
              <a:rPr lang="en-ZW" b="1" dirty="0" smtClean="0"/>
              <a:t>Chapter 6</a:t>
            </a:r>
            <a:br>
              <a:rPr lang="en-ZW" b="1" dirty="0" smtClean="0"/>
            </a:br>
            <a:r>
              <a:rPr lang="en-ZW" b="1" dirty="0" smtClean="0"/>
              <a:t>Section 5: </a:t>
            </a:r>
            <a:r>
              <a:rPr lang="en-ZW" dirty="0" smtClean="0"/>
              <a:t>The Remainder and Factor Theorems</a:t>
            </a:r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90259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Division</a:t>
            </a:r>
            <a:endParaRPr lang="en-ZW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7818897"/>
              </p:ext>
            </p:extLst>
          </p:nvPr>
        </p:nvGraphicFramePr>
        <p:xfrm>
          <a:off x="609600" y="1600200"/>
          <a:ext cx="2597728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Equation" r:id="rId3" imgW="634680" imgH="279360" progId="Equation.3">
                  <p:embed/>
                </p:oleObj>
              </mc:Choice>
              <mc:Fallback>
                <p:oleObj name="Equation" r:id="rId3" imgW="634680" imgH="2793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9600" y="1600200"/>
                        <a:ext cx="2597728" cy="114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1649510"/>
              </p:ext>
            </p:extLst>
          </p:nvPr>
        </p:nvGraphicFramePr>
        <p:xfrm>
          <a:off x="3810000" y="1600200"/>
          <a:ext cx="2514600" cy="653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Equation" r:id="rId5" imgW="634680" imgH="1650960" progId="Equation.3">
                  <p:embed/>
                </p:oleObj>
              </mc:Choice>
              <mc:Fallback>
                <p:oleObj name="Equation" r:id="rId5" imgW="634680" imgH="16509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1600200"/>
                        <a:ext cx="2514600" cy="6534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4495800"/>
            <a:ext cx="358140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Remember 23*745=17135</a:t>
            </a:r>
            <a:endParaRPr lang="en-ZW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302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1926253"/>
              </p:ext>
            </p:extLst>
          </p:nvPr>
        </p:nvGraphicFramePr>
        <p:xfrm>
          <a:off x="1219200" y="685800"/>
          <a:ext cx="2122714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Equation" r:id="rId3" imgW="660240" imgH="355320" progId="Equation.3">
                  <p:embed/>
                </p:oleObj>
              </mc:Choice>
              <mc:Fallback>
                <p:oleObj name="Equation" r:id="rId3" imgW="660240" imgH="3553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19200" y="685800"/>
                        <a:ext cx="2122714" cy="114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1580242"/>
              </p:ext>
            </p:extLst>
          </p:nvPr>
        </p:nvGraphicFramePr>
        <p:xfrm>
          <a:off x="914400" y="2362200"/>
          <a:ext cx="2971800" cy="29111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8" name="Equation" r:id="rId5" imgW="622080" imgH="914400" progId="Equation.3">
                  <p:embed/>
                </p:oleObj>
              </mc:Choice>
              <mc:Fallback>
                <p:oleObj name="Equation" r:id="rId5" imgW="622080" imgH="914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14400" y="2362200"/>
                        <a:ext cx="2971800" cy="29111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343150" y="2438399"/>
                <a:ext cx="8001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36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ZW" sz="3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3150" y="2438399"/>
                <a:ext cx="800100" cy="646331"/>
              </a:xfrm>
              <a:prstGeom prst="rect">
                <a:avLst/>
              </a:prstGeom>
              <a:blipFill rotWithShape="1">
                <a:blip r:embed="rId7"/>
                <a:stretch>
                  <a:fillRect r="-8333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445175"/>
              </p:ext>
            </p:extLst>
          </p:nvPr>
        </p:nvGraphicFramePr>
        <p:xfrm>
          <a:off x="2046432" y="5486400"/>
          <a:ext cx="1393536" cy="135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" name="Equation" r:id="rId8" imgW="431640" imgH="419040" progId="Equation.3">
                  <p:embed/>
                </p:oleObj>
              </mc:Choice>
              <mc:Fallback>
                <p:oleObj name="Equation" r:id="rId8" imgW="43164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046432" y="5486400"/>
                        <a:ext cx="1393536" cy="1352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5180536"/>
              </p:ext>
            </p:extLst>
          </p:nvPr>
        </p:nvGraphicFramePr>
        <p:xfrm>
          <a:off x="2397760" y="4724400"/>
          <a:ext cx="89154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" name="Equation" r:id="rId10" imgW="279360" imgH="203040" progId="Equation.3">
                  <p:embed/>
                </p:oleObj>
              </mc:Choice>
              <mc:Fallback>
                <p:oleObj name="Equation" r:id="rId10" imgW="27936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397760" y="4724400"/>
                        <a:ext cx="891540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3576208"/>
              </p:ext>
            </p:extLst>
          </p:nvPr>
        </p:nvGraphicFramePr>
        <p:xfrm>
          <a:off x="667118" y="7239000"/>
          <a:ext cx="4820870" cy="98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1" name="Equation" r:id="rId12" imgW="660240" imgH="228600" progId="Equation.3">
                  <p:embed/>
                </p:oleObj>
              </mc:Choice>
              <mc:Fallback>
                <p:oleObj name="Equation" r:id="rId12" imgW="6602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67118" y="7239000"/>
                        <a:ext cx="4820870" cy="985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17286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8449473"/>
              </p:ext>
            </p:extLst>
          </p:nvPr>
        </p:nvGraphicFramePr>
        <p:xfrm>
          <a:off x="1152525" y="623888"/>
          <a:ext cx="4816475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6" name="Equation" r:id="rId3" imgW="1498320" imgH="355320" progId="Equation.3">
                  <p:embed/>
                </p:oleObj>
              </mc:Choice>
              <mc:Fallback>
                <p:oleObj name="Equation" r:id="rId3" imgW="1498320" imgH="3553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52525" y="623888"/>
                        <a:ext cx="4816475" cy="114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703376"/>
              </p:ext>
            </p:extLst>
          </p:nvPr>
        </p:nvGraphicFramePr>
        <p:xfrm>
          <a:off x="457200" y="1981200"/>
          <a:ext cx="5400675" cy="225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7" name="Equation" r:id="rId5" imgW="1460160" imgH="914400" progId="Equation.3">
                  <p:embed/>
                </p:oleObj>
              </mc:Choice>
              <mc:Fallback>
                <p:oleObj name="Equation" r:id="rId5" imgW="1460160" imgH="914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7200" y="1981200"/>
                        <a:ext cx="5400675" cy="2254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200400" y="1828800"/>
                <a:ext cx="12954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/>
                      </a:rPr>
                      <m:t>+</m:t>
                    </m:r>
                  </m:oMath>
                </a14:m>
                <a:r>
                  <a:rPr lang="en-ZW" sz="3600" dirty="0" smtClean="0"/>
                  <a:t>2x</a:t>
                </a:r>
                <a:endParaRPr lang="en-ZW" sz="3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0" y="1828800"/>
                <a:ext cx="1295400" cy="646331"/>
              </a:xfrm>
              <a:prstGeom prst="rect">
                <a:avLst/>
              </a:prstGeom>
              <a:blipFill rotWithShape="1">
                <a:blip r:embed="rId7"/>
                <a:stretch>
                  <a:fillRect t="-14151" b="-34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439779"/>
              </p:ext>
            </p:extLst>
          </p:nvPr>
        </p:nvGraphicFramePr>
        <p:xfrm>
          <a:off x="3048000" y="4191000"/>
          <a:ext cx="2582863" cy="135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8" name="Equation" r:id="rId8" imgW="799920" imgH="419040" progId="Equation.3">
                  <p:embed/>
                </p:oleObj>
              </mc:Choice>
              <mc:Fallback>
                <p:oleObj name="Equation" r:id="rId8" imgW="79992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048000" y="4191000"/>
                        <a:ext cx="2582863" cy="1352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0270930"/>
              </p:ext>
            </p:extLst>
          </p:nvPr>
        </p:nvGraphicFramePr>
        <p:xfrm>
          <a:off x="3403070" y="3733800"/>
          <a:ext cx="109273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9" name="Equation" r:id="rId10" imgW="368280" imgH="203040" progId="Equation.3">
                  <p:embed/>
                </p:oleObj>
              </mc:Choice>
              <mc:Fallback>
                <p:oleObj name="Equation" r:id="rId10" imgW="3682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403070" y="3733800"/>
                        <a:ext cx="1092730" cy="53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1184644"/>
              </p:ext>
            </p:extLst>
          </p:nvPr>
        </p:nvGraphicFramePr>
        <p:xfrm>
          <a:off x="277812" y="6629400"/>
          <a:ext cx="6554788" cy="98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0" name="Equation" r:id="rId12" imgW="952200" imgH="228600" progId="Equation.3">
                  <p:embed/>
                </p:oleObj>
              </mc:Choice>
              <mc:Fallback>
                <p:oleObj name="Equation" r:id="rId12" imgW="9522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77812" y="6629400"/>
                        <a:ext cx="6554788" cy="985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953000" y="4953000"/>
                <a:ext cx="12954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/>
                      </a:rPr>
                      <m:t>+</m:t>
                    </m:r>
                  </m:oMath>
                </a14:m>
                <a:r>
                  <a:rPr lang="en-ZW" sz="3600" dirty="0" smtClean="0"/>
                  <a:t>2x</a:t>
                </a:r>
                <a:endParaRPr lang="en-ZW" sz="36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4953000"/>
                <a:ext cx="1295400" cy="646331"/>
              </a:xfrm>
              <a:prstGeom prst="rect">
                <a:avLst/>
              </a:prstGeom>
              <a:blipFill rotWithShape="1">
                <a:blip r:embed="rId14"/>
                <a:stretch>
                  <a:fillRect t="-14151" b="-339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5133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5400" y="4648200"/>
            <a:ext cx="43529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There is a remainder of </a:t>
            </a:r>
            <a:r>
              <a:rPr lang="en-US" sz="3200" dirty="0" smtClean="0">
                <a:solidFill>
                  <a:srgbClr val="FF0000"/>
                </a:solidFill>
              </a:rPr>
              <a:t>3</a:t>
            </a:r>
            <a:endParaRPr lang="en-ZW" sz="32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7387900"/>
              </p:ext>
            </p:extLst>
          </p:nvPr>
        </p:nvGraphicFramePr>
        <p:xfrm>
          <a:off x="609600" y="1600200"/>
          <a:ext cx="259715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Equation" r:id="rId3" imgW="634680" imgH="279360" progId="Equation.3">
                  <p:embed/>
                </p:oleObj>
              </mc:Choice>
              <mc:Fallback>
                <p:oleObj name="Equation" r:id="rId3" imgW="634680" imgH="2793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600200"/>
                        <a:ext cx="259715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0618290"/>
              </p:ext>
            </p:extLst>
          </p:nvPr>
        </p:nvGraphicFramePr>
        <p:xfrm>
          <a:off x="3810000" y="1600200"/>
          <a:ext cx="2514600" cy="653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Equation" r:id="rId5" imgW="634680" imgH="1650960" progId="Equation.3">
                  <p:embed/>
                </p:oleObj>
              </mc:Choice>
              <mc:Fallback>
                <p:oleObj name="Equation" r:id="rId5" imgW="634680" imgH="16509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1600200"/>
                        <a:ext cx="2514600" cy="6534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1167825"/>
            <a:ext cx="4657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What happens in this case:</a:t>
            </a:r>
            <a:endParaRPr lang="en-ZW" sz="3200" dirty="0"/>
          </a:p>
        </p:txBody>
      </p:sp>
      <p:grpSp>
        <p:nvGrpSpPr>
          <p:cNvPr id="8" name="Group 7"/>
          <p:cNvGrpSpPr/>
          <p:nvPr/>
        </p:nvGrpSpPr>
        <p:grpSpPr>
          <a:xfrm>
            <a:off x="0" y="6172200"/>
            <a:ext cx="4649863" cy="1376017"/>
            <a:chOff x="0" y="6172200"/>
            <a:chExt cx="4649863" cy="1376017"/>
          </a:xfrm>
        </p:grpSpPr>
        <p:sp>
          <p:nvSpPr>
            <p:cNvPr id="6" name="TextBox 5"/>
            <p:cNvSpPr txBox="1"/>
            <p:nvPr/>
          </p:nvSpPr>
          <p:spPr>
            <a:xfrm>
              <a:off x="0" y="6172200"/>
              <a:ext cx="464986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So we write our answer as</a:t>
              </a:r>
              <a:endParaRPr lang="en-ZW" sz="32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2434246" y="6756975"/>
                  <a:ext cx="1156086" cy="79124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ZW" sz="3200" dirty="0" smtClean="0"/>
                    <a:t>745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ZW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</a:rPr>
                            <m:t>23</m:t>
                          </m:r>
                        </m:den>
                      </m:f>
                    </m:oMath>
                  </a14:m>
                  <a:endParaRPr lang="en-ZW" sz="2800" dirty="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34246" y="6756975"/>
                  <a:ext cx="1156086" cy="79124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l="-13158" b="-1230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823715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2363611"/>
              </p:ext>
            </p:extLst>
          </p:nvPr>
        </p:nvGraphicFramePr>
        <p:xfrm>
          <a:off x="1173163" y="623888"/>
          <a:ext cx="47752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5" name="Equation" r:id="rId3" imgW="1485720" imgH="355320" progId="Equation.3">
                  <p:embed/>
                </p:oleObj>
              </mc:Choice>
              <mc:Fallback>
                <p:oleObj name="Equation" r:id="rId3" imgW="1485720" imgH="3553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73163" y="623888"/>
                        <a:ext cx="4775200" cy="114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6904939"/>
              </p:ext>
            </p:extLst>
          </p:nvPr>
        </p:nvGraphicFramePr>
        <p:xfrm>
          <a:off x="568325" y="1822003"/>
          <a:ext cx="5400675" cy="225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6" name="Equation" r:id="rId5" imgW="1460160" imgH="914400" progId="Equation.3">
                  <p:embed/>
                </p:oleObj>
              </mc:Choice>
              <mc:Fallback>
                <p:oleObj name="Equation" r:id="rId5" imgW="1460160" imgH="914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8325" y="1822003"/>
                        <a:ext cx="5400675" cy="2254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378200" y="1698268"/>
                <a:ext cx="12954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/>
                      </a:rPr>
                      <m:t>+</m:t>
                    </m:r>
                  </m:oMath>
                </a14:m>
                <a:r>
                  <a:rPr lang="en-ZW" sz="3600" dirty="0" smtClean="0"/>
                  <a:t>2x</a:t>
                </a:r>
                <a:r>
                  <a:rPr lang="en-ZW" sz="3600" baseline="30000" dirty="0" smtClean="0"/>
                  <a:t>2</a:t>
                </a:r>
                <a:endParaRPr lang="en-ZW" sz="3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8200" y="1698268"/>
                <a:ext cx="1295400" cy="646331"/>
              </a:xfrm>
              <a:prstGeom prst="rect">
                <a:avLst/>
              </a:prstGeom>
              <a:blipFill rotWithShape="1">
                <a:blip r:embed="rId7"/>
                <a:stretch>
                  <a:fillRect t="-14151" b="-34906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4284172"/>
              </p:ext>
            </p:extLst>
          </p:nvPr>
        </p:nvGraphicFramePr>
        <p:xfrm>
          <a:off x="1984375" y="4166284"/>
          <a:ext cx="2787650" cy="135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7" name="Equation" r:id="rId8" imgW="863280" imgH="419040" progId="Equation.3">
                  <p:embed/>
                </p:oleObj>
              </mc:Choice>
              <mc:Fallback>
                <p:oleObj name="Equation" r:id="rId8" imgW="86328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984375" y="4166284"/>
                        <a:ext cx="2787650" cy="1352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8543739"/>
              </p:ext>
            </p:extLst>
          </p:nvPr>
        </p:nvGraphicFramePr>
        <p:xfrm>
          <a:off x="3378200" y="3581400"/>
          <a:ext cx="1404938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8" name="Equation" r:id="rId10" imgW="368280" imgH="203040" progId="Equation.3">
                  <p:embed/>
                </p:oleObj>
              </mc:Choice>
              <mc:Fallback>
                <p:oleObj name="Equation" r:id="rId10" imgW="3682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378200" y="3581400"/>
                        <a:ext cx="1404938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5844195"/>
              </p:ext>
            </p:extLst>
          </p:nvPr>
        </p:nvGraphicFramePr>
        <p:xfrm>
          <a:off x="76200" y="6781800"/>
          <a:ext cx="4089400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9" name="Equation" r:id="rId12" imgW="1549080" imgH="634680" progId="Equation.3">
                  <p:embed/>
                </p:oleObj>
              </mc:Choice>
              <mc:Fallback>
                <p:oleObj name="Equation" r:id="rId12" imgW="1549080" imgH="634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6200" y="6781800"/>
                        <a:ext cx="4089400" cy="2133600"/>
                      </a:xfrm>
                      <a:prstGeom prst="rect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673600" y="4904937"/>
            <a:ext cx="848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+2x</a:t>
            </a:r>
            <a:endParaRPr lang="en-ZW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676900" y="1759998"/>
                <a:ext cx="8890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</a:rPr>
                        <m:t>+</m:t>
                      </m:r>
                      <m:r>
                        <a:rPr lang="en-US" sz="3600" b="0" i="0" smtClean="0">
                          <a:latin typeface="Cambria Math"/>
                        </a:rPr>
                        <m:t>6</m:t>
                      </m:r>
                    </m:oMath>
                  </m:oMathPara>
                </a14:m>
                <a:endParaRPr lang="en-ZW" sz="36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6900" y="1759998"/>
                <a:ext cx="889000" cy="646331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7665843"/>
              </p:ext>
            </p:extLst>
          </p:nvPr>
        </p:nvGraphicFramePr>
        <p:xfrm>
          <a:off x="3200400" y="5253502"/>
          <a:ext cx="2582863" cy="135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0" name="Equation" r:id="rId15" imgW="799920" imgH="419040" progId="Equation.3">
                  <p:embed/>
                </p:oleObj>
              </mc:Choice>
              <mc:Fallback>
                <p:oleObj name="Equation" r:id="rId15" imgW="799920" imgH="419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5253502"/>
                        <a:ext cx="2582863" cy="1352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826000" y="1808866"/>
                <a:ext cx="12954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/>
                      </a:rPr>
                      <m:t>+</m:t>
                    </m:r>
                    <m:r>
                      <a:rPr lang="en-US" sz="3600" b="0" i="0" smtClean="0">
                        <a:latin typeface="Cambria Math"/>
                      </a:rPr>
                      <m:t>4</m:t>
                    </m:r>
                  </m:oMath>
                </a14:m>
                <a:r>
                  <a:rPr lang="en-ZW" sz="3600" dirty="0" smtClean="0"/>
                  <a:t>x</a:t>
                </a:r>
                <a:endParaRPr lang="en-ZW" sz="36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6000" y="1808866"/>
                <a:ext cx="1295400" cy="646331"/>
              </a:xfrm>
              <a:prstGeom prst="rect">
                <a:avLst/>
              </a:prstGeom>
              <a:blipFill rotWithShape="1">
                <a:blip r:embed="rId17"/>
                <a:stretch>
                  <a:fillRect t="-14151" b="-34906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0844713"/>
              </p:ext>
            </p:extLst>
          </p:nvPr>
        </p:nvGraphicFramePr>
        <p:xfrm>
          <a:off x="4427538" y="6705600"/>
          <a:ext cx="2092325" cy="127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1" name="Equation" r:id="rId18" imgW="647640" imgH="393480" progId="Equation.3">
                  <p:embed/>
                </p:oleObj>
              </mc:Choice>
              <mc:Fallback>
                <p:oleObj name="Equation" r:id="rId18" imgW="647640" imgH="393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538" y="6705600"/>
                        <a:ext cx="2092325" cy="127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04800" y="4904937"/>
            <a:ext cx="1447800" cy="120032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HW: 6.5</a:t>
            </a:r>
          </a:p>
          <a:p>
            <a:r>
              <a:rPr lang="en-US" sz="2400" dirty="0" smtClean="0">
                <a:solidFill>
                  <a:srgbClr val="7030A0"/>
                </a:solidFill>
              </a:rPr>
              <a:t>#21-33x3, 47-49</a:t>
            </a:r>
            <a:endParaRPr lang="en-US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409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9" grpId="0"/>
      <p:bldP spid="11" grpId="0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52400"/>
            <a:ext cx="6172200" cy="776816"/>
          </a:xfrm>
        </p:spPr>
        <p:txBody>
          <a:bodyPr/>
          <a:lstStyle/>
          <a:p>
            <a:r>
              <a:rPr lang="en-US" dirty="0" smtClean="0"/>
              <a:t>Synthetic division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717000" y="7162800"/>
                <a:ext cx="5836200" cy="137159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b="1" dirty="0" smtClean="0"/>
                  <a:t>f(x</a:t>
                </a:r>
                <a:r>
                  <a:rPr lang="en-US" b="1" dirty="0"/>
                  <a:t>) = </a:t>
                </a:r>
                <a:r>
                  <a:rPr lang="en-US" b="1" dirty="0" smtClean="0"/>
                  <a:t>2x</a:t>
                </a:r>
                <a:r>
                  <a:rPr lang="en-US" b="1" baseline="30000" dirty="0" smtClean="0"/>
                  <a:t>3</a:t>
                </a:r>
                <a:r>
                  <a:rPr lang="en-US" b="1" dirty="0" smtClean="0"/>
                  <a:t> +6x</a:t>
                </a:r>
                <a:r>
                  <a:rPr lang="en-US" b="1" baseline="30000" dirty="0" smtClean="0"/>
                  <a:t>2</a:t>
                </a:r>
                <a:r>
                  <a:rPr lang="en-US" b="1" dirty="0" smtClean="0"/>
                  <a:t> </a:t>
                </a:r>
                <a:r>
                  <a:rPr lang="en-US" b="1" dirty="0"/>
                  <a:t>+ </a:t>
                </a:r>
                <a:r>
                  <a:rPr lang="en-US" b="1" dirty="0" smtClean="0"/>
                  <a:t>10x </a:t>
                </a:r>
                <a:r>
                  <a:rPr lang="en-US" b="1" dirty="0"/>
                  <a:t>+</a:t>
                </a:r>
                <a:r>
                  <a:rPr lang="en-US" b="1" dirty="0" smtClean="0"/>
                  <a:t> 35 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/>
                          </a:rPr>
                          <m:t>𝟗𝟖</m:t>
                        </m:r>
                      </m:num>
                      <m:den>
                        <m:r>
                          <a:rPr lang="en-US" b="1" i="1" smtClean="0">
                            <a:latin typeface="Cambria Math"/>
                          </a:rPr>
                          <m:t>𝒙</m:t>
                        </m:r>
                        <m:r>
                          <a:rPr lang="en-US" b="1" i="1" smtClean="0">
                            <a:latin typeface="Cambria Math"/>
                          </a:rPr>
                          <m:t>−</m:t>
                        </m:r>
                        <m:r>
                          <a:rPr lang="en-US" b="1" i="1" smtClean="0"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17000" y="7162800"/>
                <a:ext cx="5836200" cy="1371599"/>
              </a:xfrm>
              <a:blipFill rotWithShape="1">
                <a:blip r:embed="rId2"/>
                <a:stretch>
                  <a:fillRect l="-2717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228600" y="1393346"/>
            <a:ext cx="6324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Step 1: </a:t>
            </a:r>
            <a:r>
              <a:rPr lang="en-US" sz="2400" dirty="0"/>
              <a:t>Write the coefficients of f(x) in order of descending exponents.  Write the value </a:t>
            </a:r>
            <a:r>
              <a:rPr lang="en-US" sz="2400" dirty="0" smtClean="0"/>
              <a:t>of the  root of the denominator to </a:t>
            </a:r>
            <a:r>
              <a:rPr lang="en-US" sz="2400" dirty="0"/>
              <a:t>the left.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0690515"/>
              </p:ext>
            </p:extLst>
          </p:nvPr>
        </p:nvGraphicFramePr>
        <p:xfrm>
          <a:off x="228600" y="2593675"/>
          <a:ext cx="6172200" cy="36576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16136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-8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-7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-43568" y="2438400"/>
            <a:ext cx="1120775" cy="685800"/>
            <a:chOff x="584" y="7526"/>
            <a:chExt cx="1766" cy="475"/>
          </a:xfrm>
        </p:grpSpPr>
        <p:sp>
          <p:nvSpPr>
            <p:cNvPr id="7" name="Text Box 2"/>
            <p:cNvSpPr txBox="1">
              <a:spLocks noChangeArrowheads="1"/>
            </p:cNvSpPr>
            <p:nvPr/>
          </p:nvSpPr>
          <p:spPr bwMode="auto">
            <a:xfrm>
              <a:off x="584" y="7526"/>
              <a:ext cx="1766" cy="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pitchFamily="34" charset="0"/>
                </a:rPr>
                <a:t>x-value 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27" name="AutoShape 3"/>
            <p:cNvCxnSpPr>
              <a:cxnSpLocks noChangeShapeType="1"/>
            </p:cNvCxnSpPr>
            <p:nvPr/>
          </p:nvCxnSpPr>
          <p:spPr bwMode="auto">
            <a:xfrm>
              <a:off x="1698" y="7784"/>
              <a:ext cx="557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8" name="Rectangle 7"/>
          <p:cNvSpPr/>
          <p:nvPr/>
        </p:nvSpPr>
        <p:spPr>
          <a:xfrm>
            <a:off x="-31630" y="3276600"/>
            <a:ext cx="6858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STEP 2</a:t>
            </a:r>
            <a:r>
              <a:rPr lang="en-US" sz="2400" dirty="0"/>
              <a:t>: Bring down the leading coefficient.  Multiply the leading coefficient by the x-value.  Write the product under the second coefficient.  Add.  Multiply the previous sum by the x-value.  Write the product under the third coefficient.  Add.  Repeat.</a:t>
            </a:r>
          </a:p>
        </p:txBody>
      </p:sp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773306"/>
              </p:ext>
            </p:extLst>
          </p:nvPr>
        </p:nvGraphicFramePr>
        <p:xfrm>
          <a:off x="311270" y="5443781"/>
          <a:ext cx="6172200" cy="36576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16136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-8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-7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51" name="Group 1"/>
          <p:cNvGrpSpPr>
            <a:grpSpLocks/>
          </p:cNvGrpSpPr>
          <p:nvPr/>
        </p:nvGrpSpPr>
        <p:grpSpPr bwMode="auto">
          <a:xfrm>
            <a:off x="-27122" y="6105474"/>
            <a:ext cx="1120775" cy="685800"/>
            <a:chOff x="584" y="7526"/>
            <a:chExt cx="1766" cy="475"/>
          </a:xfrm>
        </p:grpSpPr>
        <p:sp>
          <p:nvSpPr>
            <p:cNvPr id="52" name="Text Box 2"/>
            <p:cNvSpPr txBox="1">
              <a:spLocks noChangeArrowheads="1"/>
            </p:cNvSpPr>
            <p:nvPr/>
          </p:nvSpPr>
          <p:spPr bwMode="auto">
            <a:xfrm>
              <a:off x="584" y="7526"/>
              <a:ext cx="1766" cy="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pitchFamily="34" charset="0"/>
                </a:rPr>
                <a:t>add 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3" name="AutoShape 3"/>
            <p:cNvCxnSpPr>
              <a:cxnSpLocks noChangeShapeType="1"/>
            </p:cNvCxnSpPr>
            <p:nvPr/>
          </p:nvCxnSpPr>
          <p:spPr bwMode="auto">
            <a:xfrm>
              <a:off x="1698" y="7784"/>
              <a:ext cx="557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54" name="AutoShape 3"/>
          <p:cNvCxnSpPr>
            <a:cxnSpLocks noChangeShapeType="1"/>
          </p:cNvCxnSpPr>
          <p:nvPr/>
        </p:nvCxnSpPr>
        <p:spPr bwMode="auto">
          <a:xfrm>
            <a:off x="1752600" y="5782224"/>
            <a:ext cx="0" cy="418052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1722408" y="5947907"/>
            <a:ext cx="1069690" cy="589712"/>
            <a:chOff x="1709453" y="5878312"/>
            <a:chExt cx="1069690" cy="589712"/>
          </a:xfrm>
        </p:grpSpPr>
        <p:cxnSp>
          <p:nvCxnSpPr>
            <p:cNvPr id="17" name="AutoShape 3"/>
            <p:cNvCxnSpPr>
              <a:cxnSpLocks noChangeShapeType="1"/>
            </p:cNvCxnSpPr>
            <p:nvPr/>
          </p:nvCxnSpPr>
          <p:spPr bwMode="auto">
            <a:xfrm flipV="1">
              <a:off x="1940943" y="6124405"/>
              <a:ext cx="838200" cy="343619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 rot="20126661">
              <a:off x="1709453" y="5878312"/>
              <a:ext cx="9525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t</a:t>
              </a:r>
              <a:r>
                <a:rPr lang="en-US" sz="2000" dirty="0" smtClean="0"/>
                <a:t>imes 3</a:t>
              </a:r>
              <a:endParaRPr lang="en-US" sz="20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743200" y="5935911"/>
            <a:ext cx="1069690" cy="589712"/>
            <a:chOff x="1709453" y="5878312"/>
            <a:chExt cx="1069690" cy="589712"/>
          </a:xfrm>
        </p:grpSpPr>
        <p:cxnSp>
          <p:nvCxnSpPr>
            <p:cNvPr id="23" name="AutoShape 3"/>
            <p:cNvCxnSpPr>
              <a:cxnSpLocks noChangeShapeType="1"/>
            </p:cNvCxnSpPr>
            <p:nvPr/>
          </p:nvCxnSpPr>
          <p:spPr bwMode="auto">
            <a:xfrm flipV="1">
              <a:off x="1940943" y="6124405"/>
              <a:ext cx="838200" cy="343619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 rot="20126661">
              <a:off x="1709453" y="5878312"/>
              <a:ext cx="9525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t</a:t>
              </a:r>
              <a:r>
                <a:rPr lang="en-US" sz="2000" dirty="0" smtClean="0"/>
                <a:t>imes 3</a:t>
              </a:r>
              <a:endParaRPr lang="en-US" sz="20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907291" y="5957248"/>
            <a:ext cx="1069690" cy="571727"/>
            <a:chOff x="1709453" y="5878312"/>
            <a:chExt cx="1069690" cy="589712"/>
          </a:xfrm>
        </p:grpSpPr>
        <p:cxnSp>
          <p:nvCxnSpPr>
            <p:cNvPr id="26" name="AutoShape 3"/>
            <p:cNvCxnSpPr>
              <a:cxnSpLocks noChangeShapeType="1"/>
            </p:cNvCxnSpPr>
            <p:nvPr/>
          </p:nvCxnSpPr>
          <p:spPr bwMode="auto">
            <a:xfrm flipV="1">
              <a:off x="1940943" y="6124405"/>
              <a:ext cx="838200" cy="343619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 rot="20126661">
              <a:off x="1709453" y="5878312"/>
              <a:ext cx="9525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t</a:t>
              </a:r>
              <a:r>
                <a:rPr lang="en-US" sz="2000" dirty="0" smtClean="0"/>
                <a:t>imes 3</a:t>
              </a:r>
              <a:endParaRPr lang="en-US" sz="20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976981" y="5988245"/>
            <a:ext cx="1069690" cy="589712"/>
            <a:chOff x="1709453" y="5878312"/>
            <a:chExt cx="1069690" cy="589712"/>
          </a:xfrm>
        </p:grpSpPr>
        <p:cxnSp>
          <p:nvCxnSpPr>
            <p:cNvPr id="29" name="AutoShape 3"/>
            <p:cNvCxnSpPr>
              <a:cxnSpLocks noChangeShapeType="1"/>
            </p:cNvCxnSpPr>
            <p:nvPr/>
          </p:nvCxnSpPr>
          <p:spPr bwMode="auto">
            <a:xfrm flipV="1">
              <a:off x="1940943" y="6124405"/>
              <a:ext cx="838200" cy="343619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 rot="20126661">
              <a:off x="1709453" y="5878312"/>
              <a:ext cx="9525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t</a:t>
              </a:r>
              <a:r>
                <a:rPr lang="en-US" sz="2000" dirty="0" smtClean="0"/>
                <a:t>imes 3</a:t>
              </a:r>
              <a:endParaRPr lang="en-US" sz="20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633801" y="6211900"/>
            <a:ext cx="320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2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14979" y="5874642"/>
            <a:ext cx="320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6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703134" y="6211900"/>
            <a:ext cx="320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6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733179" y="5905133"/>
            <a:ext cx="5148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18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677558" y="6285015"/>
            <a:ext cx="5148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10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723213" y="5894291"/>
            <a:ext cx="5148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30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723212" y="6285014"/>
            <a:ext cx="5148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35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74847" y="5823349"/>
            <a:ext cx="734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105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884536" y="6239022"/>
            <a:ext cx="5148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98</a:t>
            </a:r>
            <a:endParaRPr lang="en-US" sz="24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 Placeholder 2"/>
              <p:cNvSpPr txBox="1">
                <a:spLocks/>
              </p:cNvSpPr>
              <p:nvPr/>
            </p:nvSpPr>
            <p:spPr>
              <a:xfrm>
                <a:off x="457200" y="990600"/>
                <a:ext cx="6172200" cy="60959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en-US" b="1" dirty="0" smtClean="0"/>
                  <a:t>f(x</a:t>
                </a:r>
                <a:r>
                  <a:rPr lang="en-US" b="1" dirty="0"/>
                  <a:t>) = 2x</a:t>
                </a:r>
                <a:r>
                  <a:rPr lang="en-US" b="1" baseline="30000" dirty="0"/>
                  <a:t>4</a:t>
                </a:r>
                <a:r>
                  <a:rPr lang="en-US" b="1" dirty="0"/>
                  <a:t> – 8x</a:t>
                </a:r>
                <a:r>
                  <a:rPr lang="en-US" b="1" baseline="30000" dirty="0"/>
                  <a:t>2</a:t>
                </a:r>
                <a:r>
                  <a:rPr lang="en-US" b="1" dirty="0"/>
                  <a:t> + 5x – 7 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/>
                        <a:ea typeface="Cambria Math"/>
                      </a:rPr>
                      <m:t>÷</m:t>
                    </m:r>
                  </m:oMath>
                </a14:m>
                <a:r>
                  <a:rPr lang="en-US" b="1" dirty="0"/>
                  <a:t>x - 3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9" name="Tex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990600"/>
                <a:ext cx="6172200" cy="609599"/>
              </a:xfrm>
              <a:prstGeom prst="rect">
                <a:avLst/>
              </a:prstGeom>
              <a:blipFill rotWithShape="1">
                <a:blip r:embed="rId3"/>
                <a:stretch>
                  <a:fillRect l="-2468" t="-12121" b="-29293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1375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8" grpId="0"/>
      <p:bldP spid="38" grpId="0"/>
      <p:bldP spid="3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6253" y="6096001"/>
            <a:ext cx="3806135" cy="609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(x+2)(x</a:t>
            </a:r>
            <a:r>
              <a:rPr lang="en-US" b="1" baseline="30000" dirty="0" smtClean="0"/>
              <a:t>3 </a:t>
            </a:r>
            <a:r>
              <a:rPr lang="en-US" b="1" dirty="0" smtClean="0"/>
              <a:t>-5x</a:t>
            </a:r>
            <a:r>
              <a:rPr lang="en-US" b="1" baseline="30000" dirty="0" smtClean="0"/>
              <a:t>2</a:t>
            </a:r>
            <a:r>
              <a:rPr lang="en-US" b="1" dirty="0" smtClean="0"/>
              <a:t>+10x-18)</a:t>
            </a:r>
            <a:endParaRPr lang="en-US" dirty="0"/>
          </a:p>
        </p:txBody>
      </p:sp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705930"/>
              </p:ext>
            </p:extLst>
          </p:nvPr>
        </p:nvGraphicFramePr>
        <p:xfrm>
          <a:off x="362237" y="4038600"/>
          <a:ext cx="6172200" cy="36576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16136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-2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n-lt"/>
                          <a:ea typeface="+mn-ea"/>
                        </a:rPr>
                        <a:t>1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-3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0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2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-36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51" name="Group 1"/>
          <p:cNvGrpSpPr>
            <a:grpSpLocks/>
          </p:cNvGrpSpPr>
          <p:nvPr/>
        </p:nvGrpSpPr>
        <p:grpSpPr bwMode="auto">
          <a:xfrm>
            <a:off x="23948" y="4613517"/>
            <a:ext cx="1120775" cy="685800"/>
            <a:chOff x="584" y="7526"/>
            <a:chExt cx="1766" cy="475"/>
          </a:xfrm>
        </p:grpSpPr>
        <p:sp>
          <p:nvSpPr>
            <p:cNvPr id="52" name="Text Box 2"/>
            <p:cNvSpPr txBox="1">
              <a:spLocks noChangeArrowheads="1"/>
            </p:cNvSpPr>
            <p:nvPr/>
          </p:nvSpPr>
          <p:spPr bwMode="auto">
            <a:xfrm>
              <a:off x="584" y="7526"/>
              <a:ext cx="1766" cy="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pitchFamily="34" charset="0"/>
                </a:rPr>
                <a:t>add 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3" name="AutoShape 3"/>
            <p:cNvCxnSpPr>
              <a:cxnSpLocks noChangeShapeType="1"/>
            </p:cNvCxnSpPr>
            <p:nvPr/>
          </p:nvCxnSpPr>
          <p:spPr bwMode="auto">
            <a:xfrm>
              <a:off x="1698" y="7784"/>
              <a:ext cx="557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54" name="AutoShape 3"/>
          <p:cNvCxnSpPr>
            <a:cxnSpLocks noChangeShapeType="1"/>
          </p:cNvCxnSpPr>
          <p:nvPr/>
        </p:nvCxnSpPr>
        <p:spPr bwMode="auto">
          <a:xfrm>
            <a:off x="1953898" y="4419600"/>
            <a:ext cx="0" cy="418052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1634857" y="4627135"/>
            <a:ext cx="1108963" cy="589712"/>
            <a:chOff x="1670180" y="5878312"/>
            <a:chExt cx="1108963" cy="589712"/>
          </a:xfrm>
        </p:grpSpPr>
        <p:cxnSp>
          <p:nvCxnSpPr>
            <p:cNvPr id="17" name="AutoShape 3"/>
            <p:cNvCxnSpPr>
              <a:cxnSpLocks noChangeShapeType="1"/>
            </p:cNvCxnSpPr>
            <p:nvPr/>
          </p:nvCxnSpPr>
          <p:spPr bwMode="auto">
            <a:xfrm flipV="1">
              <a:off x="1940943" y="6124405"/>
              <a:ext cx="838200" cy="343619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 rot="20126661">
              <a:off x="1670180" y="5878312"/>
              <a:ext cx="10310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t</a:t>
              </a:r>
              <a:r>
                <a:rPr lang="en-US" sz="2000" dirty="0" smtClean="0"/>
                <a:t>imes -2</a:t>
              </a:r>
              <a:endParaRPr lang="en-US" sz="20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535180" y="4661561"/>
            <a:ext cx="1108963" cy="589712"/>
            <a:chOff x="1670180" y="5878312"/>
            <a:chExt cx="1108963" cy="589712"/>
          </a:xfrm>
        </p:grpSpPr>
        <p:cxnSp>
          <p:nvCxnSpPr>
            <p:cNvPr id="23" name="AutoShape 3"/>
            <p:cNvCxnSpPr>
              <a:cxnSpLocks noChangeShapeType="1"/>
            </p:cNvCxnSpPr>
            <p:nvPr/>
          </p:nvCxnSpPr>
          <p:spPr bwMode="auto">
            <a:xfrm flipV="1">
              <a:off x="1940943" y="6124405"/>
              <a:ext cx="838200" cy="343619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 rot="20126661">
              <a:off x="1670180" y="5878312"/>
              <a:ext cx="10310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t</a:t>
              </a:r>
              <a:r>
                <a:rPr lang="en-US" sz="2000" dirty="0" smtClean="0"/>
                <a:t>imes -2</a:t>
              </a:r>
              <a:endParaRPr lang="en-US" sz="20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769692" y="4628626"/>
            <a:ext cx="1030173" cy="574128"/>
            <a:chOff x="1536627" y="5952612"/>
            <a:chExt cx="1242516" cy="515412"/>
          </a:xfrm>
        </p:grpSpPr>
        <p:cxnSp>
          <p:nvCxnSpPr>
            <p:cNvPr id="26" name="AutoShape 3"/>
            <p:cNvCxnSpPr>
              <a:cxnSpLocks noChangeShapeType="1"/>
            </p:cNvCxnSpPr>
            <p:nvPr/>
          </p:nvCxnSpPr>
          <p:spPr bwMode="auto">
            <a:xfrm flipV="1">
              <a:off x="1940943" y="6124405"/>
              <a:ext cx="838200" cy="343619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 rot="20126661">
              <a:off x="1536627" y="5952612"/>
              <a:ext cx="1031051" cy="4126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t</a:t>
              </a:r>
              <a:r>
                <a:rPr lang="en-US" sz="2000" dirty="0" smtClean="0"/>
                <a:t>imes -2</a:t>
              </a:r>
              <a:endParaRPr lang="en-US" sz="20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848627" y="4628626"/>
            <a:ext cx="1027324" cy="547389"/>
            <a:chOff x="1670180" y="5878312"/>
            <a:chExt cx="1108963" cy="589712"/>
          </a:xfrm>
        </p:grpSpPr>
        <p:cxnSp>
          <p:nvCxnSpPr>
            <p:cNvPr id="29" name="AutoShape 3"/>
            <p:cNvCxnSpPr>
              <a:cxnSpLocks noChangeShapeType="1"/>
            </p:cNvCxnSpPr>
            <p:nvPr/>
          </p:nvCxnSpPr>
          <p:spPr bwMode="auto">
            <a:xfrm flipV="1">
              <a:off x="1940943" y="6124405"/>
              <a:ext cx="838200" cy="343619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 rot="20126661">
              <a:off x="1670180" y="5878312"/>
              <a:ext cx="10310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t</a:t>
              </a:r>
              <a:r>
                <a:rPr lang="en-US" sz="2000" dirty="0" smtClean="0"/>
                <a:t>imes -2</a:t>
              </a:r>
              <a:endParaRPr lang="en-US" sz="20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708945" y="5163171"/>
            <a:ext cx="320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1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43820" y="4397793"/>
            <a:ext cx="475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-2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804396" y="5163171"/>
            <a:ext cx="498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-5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733179" y="4510254"/>
            <a:ext cx="5148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10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733179" y="5116764"/>
            <a:ext cx="5148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10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723212" y="4550500"/>
            <a:ext cx="730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-20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723212" y="5050038"/>
            <a:ext cx="773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-</a:t>
            </a:r>
            <a:r>
              <a:rPr lang="en-US" sz="2400" dirty="0" smtClean="0">
                <a:solidFill>
                  <a:srgbClr val="00B050"/>
                </a:solidFill>
              </a:rPr>
              <a:t>18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833266" y="4565127"/>
            <a:ext cx="734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36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50536" y="5202753"/>
            <a:ext cx="5148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0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40" name="Title 1"/>
          <p:cNvSpPr txBox="1">
            <a:spLocks/>
          </p:cNvSpPr>
          <p:nvPr/>
        </p:nvSpPr>
        <p:spPr>
          <a:xfrm>
            <a:off x="533265" y="0"/>
            <a:ext cx="61722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Remainder = 0</a:t>
            </a:r>
            <a:endParaRPr lang="en-ZW" dirty="0"/>
          </a:p>
        </p:txBody>
      </p:sp>
      <p:sp>
        <p:nvSpPr>
          <p:cNvPr id="41" name="Text Placeholder 2"/>
          <p:cNvSpPr txBox="1">
            <a:spLocks/>
          </p:cNvSpPr>
          <p:nvPr/>
        </p:nvSpPr>
        <p:spPr>
          <a:xfrm>
            <a:off x="362237" y="787398"/>
            <a:ext cx="6172200" cy="1752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If the remainder is zero, then (x-a) is a factor of the polynomial and can be used to determine other factors.</a:t>
            </a:r>
            <a:endParaRPr lang="en-ZW" dirty="0"/>
          </a:p>
        </p:txBody>
      </p:sp>
      <p:sp>
        <p:nvSpPr>
          <p:cNvPr id="42" name="TextBox 41"/>
          <p:cNvSpPr txBox="1"/>
          <p:nvPr/>
        </p:nvSpPr>
        <p:spPr>
          <a:xfrm>
            <a:off x="227148" y="2539997"/>
            <a:ext cx="61721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Example: (x+2) is a factor of x</a:t>
            </a:r>
            <a:r>
              <a:rPr lang="en-US" sz="4000" baseline="30000" dirty="0" smtClean="0"/>
              <a:t>4</a:t>
            </a:r>
            <a:r>
              <a:rPr lang="en-US" sz="4000" dirty="0" smtClean="0"/>
              <a:t> -3x</a:t>
            </a:r>
            <a:r>
              <a:rPr lang="en-US" sz="4000" baseline="30000" dirty="0" smtClean="0"/>
              <a:t>3</a:t>
            </a:r>
            <a:r>
              <a:rPr lang="en-US" sz="4000" dirty="0" smtClean="0"/>
              <a:t>+2x-36</a:t>
            </a:r>
            <a:endParaRPr lang="en-ZW" sz="4000" dirty="0"/>
          </a:p>
        </p:txBody>
      </p:sp>
    </p:spTree>
    <p:extLst>
      <p:ext uri="{BB962C8B-B14F-4D97-AF65-F5344CB8AC3E}">
        <p14:creationId xmlns:p14="http://schemas.microsoft.com/office/powerpoint/2010/main" val="274138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8" grpId="0"/>
      <p:bldP spid="38" grpId="1"/>
      <p:bldP spid="41" grpId="0" build="p"/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838200" y="277284"/>
            <a:ext cx="527112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dirty="0"/>
              <a:t>Synthetic </a:t>
            </a:r>
            <a:r>
              <a:rPr lang="en-US" sz="2800" b="1" dirty="0" smtClean="0"/>
              <a:t>Division Super-Summary</a:t>
            </a:r>
            <a:endParaRPr lang="en-US" sz="2800" b="1" dirty="0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68021" y="800504"/>
            <a:ext cx="681148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n-US" dirty="0">
                <a:latin typeface="Arial" charset="0"/>
              </a:rPr>
              <a:t>Set denominator = 0 and solve </a:t>
            </a:r>
            <a:r>
              <a:rPr lang="en-US" dirty="0" smtClean="0">
                <a:latin typeface="Arial" charset="0"/>
              </a:rPr>
              <a:t>(root)</a:t>
            </a:r>
            <a:endParaRPr lang="en-US" dirty="0">
              <a:latin typeface="Arial" charset="0"/>
            </a:endParaRPr>
          </a:p>
          <a:p>
            <a:pPr>
              <a:buFontTx/>
              <a:buAutoNum type="arabicPeriod"/>
            </a:pPr>
            <a:r>
              <a:rPr lang="en-US" dirty="0">
                <a:latin typeface="Arial" charset="0"/>
              </a:rPr>
              <a:t>Bring down first </a:t>
            </a:r>
            <a:r>
              <a:rPr lang="en-US" dirty="0" smtClean="0">
                <a:latin typeface="Arial" charset="0"/>
              </a:rPr>
              <a:t>number (leading coefficient)</a:t>
            </a:r>
            <a:endParaRPr lang="en-US" dirty="0">
              <a:latin typeface="Arial" charset="0"/>
            </a:endParaRPr>
          </a:p>
          <a:p>
            <a:pPr>
              <a:buFontTx/>
              <a:buAutoNum type="arabicPeriod"/>
            </a:pPr>
            <a:r>
              <a:rPr lang="en-US" dirty="0">
                <a:latin typeface="Arial" charset="0"/>
              </a:rPr>
              <a:t>Multiply by </a:t>
            </a:r>
            <a:r>
              <a:rPr lang="en-US" dirty="0" smtClean="0">
                <a:latin typeface="Arial" charset="0"/>
              </a:rPr>
              <a:t>root and </a:t>
            </a:r>
            <a:r>
              <a:rPr lang="en-US" dirty="0">
                <a:latin typeface="Arial" charset="0"/>
              </a:rPr>
              <a:t>add until finished</a:t>
            </a:r>
          </a:p>
          <a:p>
            <a:pPr>
              <a:buFontTx/>
              <a:buAutoNum type="arabicPeriod"/>
            </a:pPr>
            <a:r>
              <a:rPr lang="en-US" dirty="0">
                <a:latin typeface="Arial" charset="0"/>
              </a:rPr>
              <a:t>Remainder goes over divisor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524000" y="2417940"/>
            <a:ext cx="340266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Notes of Caution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68021" y="3064271"/>
            <a:ext cx="678997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n-US" dirty="0">
                <a:solidFill>
                  <a:srgbClr val="FF0000"/>
                </a:solidFill>
                <a:latin typeface="Arial" charset="0"/>
              </a:rPr>
              <a:t>ALL terms must be represented (even if coefficient is 0)</a:t>
            </a:r>
          </a:p>
          <a:p>
            <a:pPr>
              <a:buFontTx/>
              <a:buAutoNum type="arabicPeriod"/>
            </a:pPr>
            <a:r>
              <a:rPr lang="en-US" dirty="0">
                <a:solidFill>
                  <a:srgbClr val="FF0000"/>
                </a:solidFill>
                <a:latin typeface="Arial" charset="0"/>
              </a:rPr>
              <a:t>If </a:t>
            </a:r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the root is </a:t>
            </a:r>
            <a:r>
              <a:rPr lang="en-US" dirty="0">
                <a:solidFill>
                  <a:srgbClr val="FF0000"/>
                </a:solidFill>
                <a:latin typeface="Arial" charset="0"/>
              </a:rPr>
              <a:t>a fraction, </a:t>
            </a:r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divide </a:t>
            </a:r>
            <a:r>
              <a:rPr lang="en-US" dirty="0">
                <a:solidFill>
                  <a:srgbClr val="FF0000"/>
                </a:solidFill>
                <a:latin typeface="Arial" charset="0"/>
              </a:rPr>
              <a:t>final answer </a:t>
            </a:r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by the </a:t>
            </a:r>
            <a:r>
              <a:rPr lang="en-US" dirty="0">
                <a:solidFill>
                  <a:srgbClr val="FF0000"/>
                </a:solidFill>
                <a:latin typeface="Arial" charset="0"/>
              </a:rPr>
              <a:t>denominator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68022" y="5090404"/>
            <a:ext cx="681148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dirty="0">
                <a:solidFill>
                  <a:schemeClr val="accent2"/>
                </a:solidFill>
                <a:latin typeface="Arial" charset="0"/>
              </a:rPr>
              <a:t>To evaluate a function at a particular value, you may EITHER:</a:t>
            </a:r>
          </a:p>
          <a:p>
            <a:pPr>
              <a:buFontTx/>
              <a:buAutoNum type="alphaUcParenR"/>
            </a:pPr>
            <a:r>
              <a:rPr lang="en-US" dirty="0">
                <a:solidFill>
                  <a:schemeClr val="accent2"/>
                </a:solidFill>
                <a:latin typeface="Arial" charset="0"/>
              </a:rPr>
              <a:t>Substitute the value and simplify OR</a:t>
            </a:r>
          </a:p>
          <a:p>
            <a:pPr>
              <a:buFontTx/>
              <a:buAutoNum type="alphaUcParenR"/>
            </a:pPr>
            <a:r>
              <a:rPr lang="en-US" dirty="0">
                <a:solidFill>
                  <a:schemeClr val="accent2"/>
                </a:solidFill>
                <a:latin typeface="Arial" charset="0"/>
              </a:rPr>
              <a:t>Complete synthetic division…the remainder is your answer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 autoUpdateAnimBg="0"/>
      <p:bldP spid="5124" grpId="0" autoUpdateAnimBg="0"/>
      <p:bldP spid="5125" grpId="0" build="p" autoUpdateAnimBg="0"/>
      <p:bldP spid="5126" grpId="0" build="p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</TotalTime>
  <Words>365</Words>
  <Application>Microsoft Office PowerPoint</Application>
  <PresentationFormat>On-screen Show (4:3)</PresentationFormat>
  <Paragraphs>83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Equation</vt:lpstr>
      <vt:lpstr>Chapter 6 Section 5: The Remainder and Factor Theorems</vt:lpstr>
      <vt:lpstr>Long Division</vt:lpstr>
      <vt:lpstr>PowerPoint Presentation</vt:lpstr>
      <vt:lpstr>PowerPoint Presentation</vt:lpstr>
      <vt:lpstr>PowerPoint Presentation</vt:lpstr>
      <vt:lpstr>PowerPoint Presentation</vt:lpstr>
      <vt:lpstr>Synthetic division</vt:lpstr>
      <vt:lpstr>PowerPoint Presentation</vt:lpstr>
      <vt:lpstr>PowerPoint Presentation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 Section 5: The Remainder and Factor Theorems</dc:title>
  <dc:creator>Sheila</dc:creator>
  <cp:lastModifiedBy>Raja, Sheila</cp:lastModifiedBy>
  <cp:revision>22</cp:revision>
  <cp:lastPrinted>2012-02-01T13:58:07Z</cp:lastPrinted>
  <dcterms:created xsi:type="dcterms:W3CDTF">2012-02-01T02:27:58Z</dcterms:created>
  <dcterms:modified xsi:type="dcterms:W3CDTF">2012-02-02T17:10:31Z</dcterms:modified>
</cp:coreProperties>
</file>